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29"/>
  </p:notesMasterIdLst>
  <p:handoutMasterIdLst>
    <p:handoutMasterId r:id="rId30"/>
  </p:handoutMasterIdLst>
  <p:sldIdLst>
    <p:sldId id="256" r:id="rId4"/>
    <p:sldId id="257" r:id="rId5"/>
    <p:sldId id="298" r:id="rId6"/>
    <p:sldId id="371" r:id="rId7"/>
    <p:sldId id="258" r:id="rId8"/>
    <p:sldId id="259" r:id="rId9"/>
    <p:sldId id="367" r:id="rId10"/>
    <p:sldId id="300" r:id="rId11"/>
    <p:sldId id="303" r:id="rId12"/>
    <p:sldId id="301" r:id="rId13"/>
    <p:sldId id="302" r:id="rId14"/>
    <p:sldId id="260" r:id="rId15"/>
    <p:sldId id="304" r:id="rId16"/>
    <p:sldId id="261" r:id="rId17"/>
    <p:sldId id="269" r:id="rId18"/>
    <p:sldId id="270" r:id="rId19"/>
    <p:sldId id="271" r:id="rId20"/>
    <p:sldId id="305" r:id="rId21"/>
    <p:sldId id="306" r:id="rId22"/>
    <p:sldId id="272" r:id="rId23"/>
    <p:sldId id="295" r:id="rId24"/>
    <p:sldId id="273" r:id="rId25"/>
    <p:sldId id="274" r:id="rId26"/>
    <p:sldId id="307" r:id="rId27"/>
    <p:sldId id="308" r:id="rId28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Stei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1" autoAdjust="0"/>
    <p:restoredTop sz="94660"/>
  </p:normalViewPr>
  <p:slideViewPr>
    <p:cSldViewPr>
      <p:cViewPr>
        <p:scale>
          <a:sx n="90" d="100"/>
          <a:sy n="90" d="100"/>
        </p:scale>
        <p:origin x="882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4" Type="http://schemas.openxmlformats.org/officeDocument/2006/relationships/commentAuthors" Target="commentAuthors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Master" Target="slideMasters/slideMaster2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A00D579-D84A-410A-8678-C3C7D193A57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B6AE69B-1298-40DB-A637-F35C71797E2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1.m4a"/><Relationship Id="rId2" Type="http://schemas.openxmlformats.org/officeDocument/2006/relationships/audio" Target="../media/media11.m4a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3.m4a"/><Relationship Id="rId2" Type="http://schemas.openxmlformats.org/officeDocument/2006/relationships/audio" Target="../media/media13.m4a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21.m4a"/><Relationship Id="rId2" Type="http://schemas.openxmlformats.org/officeDocument/2006/relationships/audio" Target="../media/media21.m4a"/><Relationship Id="rId1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2.m4a"/><Relationship Id="rId1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3.m4a"/><Relationship Id="rId1" Type="http://schemas.openxmlformats.org/officeDocument/2006/relationships/audio" Target="../media/media23.m4a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4.m4a"/><Relationship Id="rId1" Type="http://schemas.openxmlformats.org/officeDocument/2006/relationships/audio" Target="../media/media24.m4a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5.m4a"/><Relationship Id="rId1" Type="http://schemas.openxmlformats.org/officeDocument/2006/relationships/audio" Target="../media/media25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Structures and Algorithms:</a:t>
            </a:r>
            <a:br>
              <a:rPr lang="en-US" dirty="0"/>
            </a:br>
            <a:r>
              <a:rPr lang="en-US" dirty="0"/>
              <a:t>NP-Completeness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Notes, ICS 340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44"/>
    </mc:Choice>
    <mc:Fallback>
      <p:transition spd="slow" advTm="194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 vs NP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So, what’s the relationship between P and NP?</a:t>
            </a:r>
            <a:endParaRPr lang="en-US" dirty="0"/>
          </a:p>
          <a:p>
            <a:r>
              <a:rPr lang="en-US" dirty="0"/>
              <a:t>Well, obviously P </a:t>
            </a:r>
            <a:r>
              <a:rPr lang="en-US" dirty="0">
                <a:sym typeface="Symbol" panose="05050102010706020507"/>
              </a:rPr>
              <a:t> NP, because solving a problem is one way to verify that a solution exists.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But does P = NP?  Nobody knows.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But bet against it.</a:t>
            </a:r>
            <a:endParaRPr lang="en-US" dirty="0">
              <a:sym typeface="Symbol" panose="05050102010706020507"/>
            </a:endParaRPr>
          </a:p>
          <a:p>
            <a:endParaRPr lang="en-US" dirty="0">
              <a:sym typeface="Symbol" panose="05050102010706020507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791"/>
    </mc:Choice>
    <mc:Fallback>
      <p:transition spd="slow" advTm="49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533400"/>
          </a:xfrm>
        </p:spPr>
        <p:txBody>
          <a:bodyPr>
            <a:normAutofit fontScale="90000"/>
          </a:bodyPr>
          <a:lstStyle/>
          <a:p>
            <a:r>
              <a:rPr lang="en-US" dirty="0"/>
              <a:t>P vs NP - Possibilities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135563"/>
          </a:xfrm>
        </p:spPr>
        <p:txBody>
          <a:bodyPr/>
          <a:lstStyle/>
          <a:p>
            <a:r>
              <a:rPr lang="en-US" dirty="0"/>
              <a:t>Here are the four possibilities concerning the relationship between P, NP, and co-NP.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C:\Users\steinmi\Documents\20163-Fa15\ICS340\Slides\Cormen IM_figs_pseudocode\Cormen IM_figs_pseudocode\Chapter 34\Fig-34-3.jp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982" y="1676400"/>
            <a:ext cx="9144000" cy="4798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738"/>
    </mc:Choice>
    <mc:Fallback>
      <p:transition spd="slow" advTm="92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NP-Completeness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 nobody knows whether P = NP</a:t>
            </a:r>
            <a:endParaRPr lang="en-US" dirty="0"/>
          </a:p>
          <a:p>
            <a:r>
              <a:rPr lang="en-US" dirty="0"/>
              <a:t>However, people have discovered a set of problems called “NP-Complete”, which are the hardest possible problems in NP.  </a:t>
            </a:r>
            <a:endParaRPr lang="en-US" dirty="0"/>
          </a:p>
          <a:p>
            <a:pPr lvl="1"/>
            <a:r>
              <a:rPr lang="en-US" dirty="0"/>
              <a:t>Any NP-complete problem can be converted into any other NP complete problem in polynomial time, and if you found a solution in polynomial time for one, you would have a solution in polynomial time for all of them.  </a:t>
            </a:r>
            <a:endParaRPr lang="en-US" dirty="0"/>
          </a:p>
          <a:p>
            <a:pPr lvl="2"/>
            <a:r>
              <a:rPr lang="en-US" dirty="0"/>
              <a:t>You would also become extremely famous for proving P = NP.</a:t>
            </a:r>
            <a:endParaRPr lang="en-US" dirty="0"/>
          </a:p>
          <a:p>
            <a:r>
              <a:rPr lang="en-US" dirty="0"/>
              <a:t>Not all problems in NP, but not known to be in P, are NP-C.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495"/>
    </mc:Choice>
    <mc:Fallback>
      <p:transition spd="slow" advTm="58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NP-Completeness – we think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Here’s what we think the relationship among P, NP, and NPC is:</a:t>
            </a:r>
            <a:endParaRPr lang="en-US" dirty="0"/>
          </a:p>
          <a:p>
            <a:pPr lvl="1"/>
            <a:r>
              <a:rPr lang="en-US" dirty="0"/>
              <a:t>Leaving co-NP out of it.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C:\Users\steinmi\Documents\20163-Fa15\ICS340\Slides\Cormen IM_figs_pseudocode\Cormen IM_figs_pseudocode\Chapter 34\Fig-34-6.jp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316" y="2590800"/>
            <a:ext cx="5082283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415"/>
    </mc:Choice>
    <mc:Fallback>
      <p:transition spd="slow" advTm="44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Undecidability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also exist undecidable problems, which no computer could ever solve in any amount of time.</a:t>
            </a:r>
            <a:endParaRPr lang="en-US" dirty="0"/>
          </a:p>
          <a:p>
            <a:pPr lvl="1"/>
            <a:r>
              <a:rPr lang="en-US" dirty="0"/>
              <a:t>Halting problem</a:t>
            </a:r>
            <a:endParaRPr lang="en-US" dirty="0"/>
          </a:p>
          <a:p>
            <a:pPr lvl="2"/>
            <a:r>
              <a:rPr lang="en-US" dirty="0"/>
              <a:t>Last class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41"/>
    </mc:Choice>
    <mc:Fallback>
      <p:transition spd="slow" advTm="24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Canonical NP-Complete Problem - SAT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 to find the hardest possible problem in NP.</a:t>
            </a:r>
            <a:endParaRPr lang="en-US" dirty="0"/>
          </a:p>
          <a:p>
            <a:pPr lvl="1"/>
            <a:r>
              <a:rPr lang="en-US" dirty="0"/>
              <a:t>A problem so hard that if you can solve this problem in polynomial time, you can solve any other problem in NP in polynomial time.</a:t>
            </a:r>
            <a:endParaRPr lang="en-US" dirty="0"/>
          </a:p>
          <a:p>
            <a:pPr lvl="1"/>
            <a:r>
              <a:rPr lang="en-US" dirty="0"/>
              <a:t>The (Boolean formula) </a:t>
            </a:r>
            <a:r>
              <a:rPr lang="en-US" u="sng" dirty="0"/>
              <a:t>SAT</a:t>
            </a:r>
            <a:r>
              <a:rPr lang="en-US" dirty="0"/>
              <a:t>isfiability problem is such a problem.</a:t>
            </a:r>
            <a:endParaRPr lang="en-US" dirty="0"/>
          </a:p>
          <a:p>
            <a:r>
              <a:rPr lang="en-US" dirty="0"/>
              <a:t>Note:  The textbook uses the Circuit Satisfiability problem as the canonical problem.</a:t>
            </a:r>
            <a:endParaRPr lang="en-US" dirty="0"/>
          </a:p>
          <a:p>
            <a:pPr lvl="1"/>
            <a:r>
              <a:rPr lang="en-US" dirty="0"/>
              <a:t>Since every boolean formula using AND, OR, and NOT can be represented as a boolean circuit with AND, OR, and NOT gates, these are essentially the same problem.</a:t>
            </a:r>
            <a:endParaRPr lang="en-US" dirty="0"/>
          </a:p>
          <a:p>
            <a:pPr lvl="1"/>
            <a:r>
              <a:rPr lang="en-US" dirty="0"/>
              <a:t>And to do SAT I don’t have to draw pictures!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880"/>
    </mc:Choice>
    <mc:Fallback>
      <p:transition spd="slow" advTm="1318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SAT-II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the Boolean operations AND (</a:t>
            </a:r>
            <a:r>
              <a:rPr lang="en-US" dirty="0">
                <a:sym typeface="Symbol" panose="05050102010706020507" pitchFamily="18" charset="2"/>
              </a:rPr>
              <a:t></a:t>
            </a:r>
            <a:r>
              <a:rPr lang="en-US" dirty="0"/>
              <a:t>), OR (</a:t>
            </a:r>
            <a:r>
              <a:rPr lang="en-US" dirty="0">
                <a:sym typeface="Symbol" panose="05050102010706020507" pitchFamily="18" charset="2"/>
              </a:rPr>
              <a:t></a:t>
            </a:r>
            <a:r>
              <a:rPr lang="en-US" dirty="0"/>
              <a:t>), and NOT (! or </a:t>
            </a:r>
            <a:r>
              <a:rPr lang="en-US" dirty="0">
                <a:sym typeface="Symbol" panose="05050102010706020507" pitchFamily="18" charset="2"/>
              </a:rPr>
              <a:t>)</a:t>
            </a:r>
            <a:r>
              <a:rPr lang="en-US" dirty="0"/>
              <a:t>.  A Boolean formula is a formula containing Boolean variables and these operators.  For instance:</a:t>
            </a:r>
            <a:endParaRPr lang="en-US" dirty="0"/>
          </a:p>
          <a:p>
            <a:r>
              <a:rPr lang="en-US" dirty="0"/>
              <a:t>Z = (!x </a:t>
            </a:r>
            <a:r>
              <a:rPr lang="en-US" dirty="0">
                <a:sym typeface="Symbol" panose="05050102010706020507"/>
              </a:rPr>
              <a:t></a:t>
            </a:r>
            <a:r>
              <a:rPr lang="en-US" dirty="0"/>
              <a:t> y) </a:t>
            </a:r>
            <a:r>
              <a:rPr lang="en-US" dirty="0">
                <a:sym typeface="Symbol" panose="05050102010706020507"/>
              </a:rPr>
              <a:t></a:t>
            </a:r>
            <a:r>
              <a:rPr lang="en-US" dirty="0"/>
              <a:t> (x </a:t>
            </a:r>
            <a:r>
              <a:rPr lang="en-US" dirty="0">
                <a:sym typeface="Symbol" panose="05050102010706020507"/>
              </a:rPr>
              <a:t></a:t>
            </a:r>
            <a:r>
              <a:rPr lang="en-US" dirty="0"/>
              <a:t> y)</a:t>
            </a:r>
            <a:endParaRPr lang="en-US" dirty="0"/>
          </a:p>
          <a:p>
            <a:pPr lvl="1"/>
            <a:r>
              <a:rPr lang="en-US" dirty="0"/>
              <a:t>(Some also use an overbar for NOT.  Or a “</a:t>
            </a:r>
            <a:r>
              <a:rPr lang="en-US" dirty="0">
                <a:sym typeface="Symbol" panose="05050102010706020507" pitchFamily="18" charset="2"/>
              </a:rPr>
              <a:t>”</a:t>
            </a:r>
            <a:r>
              <a:rPr lang="en-US" dirty="0"/>
              <a:t>)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74"/>
    </mc:Choice>
    <mc:Fallback>
      <p:transition spd="slow" advTm="284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SAT-III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Boolean formula is </a:t>
            </a:r>
            <a:r>
              <a:rPr lang="en-US" i="1" dirty="0"/>
              <a:t>satisfiable </a:t>
            </a:r>
            <a:r>
              <a:rPr lang="en-US" dirty="0"/>
              <a:t>if there’s a way to make the left-hand variable 1.  </a:t>
            </a:r>
            <a:endParaRPr lang="en-US" dirty="0"/>
          </a:p>
          <a:p>
            <a:pPr lvl="1"/>
            <a:r>
              <a:rPr lang="en-US" dirty="0"/>
              <a:t>In equation Z = (!x </a:t>
            </a:r>
            <a:r>
              <a:rPr lang="en-US" dirty="0">
                <a:sym typeface="Symbol" panose="05050102010706020507"/>
              </a:rPr>
              <a:t></a:t>
            </a:r>
            <a:r>
              <a:rPr lang="en-US" dirty="0"/>
              <a:t> y) </a:t>
            </a:r>
            <a:r>
              <a:rPr lang="en-US" dirty="0">
                <a:sym typeface="Symbol" panose="05050102010706020507"/>
              </a:rPr>
              <a:t></a:t>
            </a:r>
            <a:r>
              <a:rPr lang="en-US" dirty="0"/>
              <a:t> (x </a:t>
            </a:r>
            <a:r>
              <a:rPr lang="en-US" dirty="0">
                <a:sym typeface="Symbol" panose="05050102010706020507"/>
              </a:rPr>
              <a:t></a:t>
            </a:r>
            <a:r>
              <a:rPr lang="en-US" dirty="0"/>
              <a:t> y)  x=1 and y=1 gives z=1.  </a:t>
            </a:r>
            <a:endParaRPr lang="en-US" dirty="0"/>
          </a:p>
          <a:p>
            <a:r>
              <a:rPr lang="en-US" dirty="0"/>
              <a:t>The satisfiability problem SAT is the question of whether it’s possible to assign values to a set of variables to make a Boolean formula satisfiable.</a:t>
            </a:r>
            <a:endParaRPr lang="en-US" dirty="0"/>
          </a:p>
          <a:p>
            <a:r>
              <a:rPr lang="en-US" dirty="0"/>
              <a:t>If there are only two variables, this is efficiently solvable.  </a:t>
            </a:r>
            <a:endParaRPr lang="en-US" dirty="0"/>
          </a:p>
          <a:p>
            <a:pPr lvl="1"/>
            <a:r>
              <a:rPr lang="en-US" dirty="0"/>
              <a:t>That is, solvable in polynomial time.</a:t>
            </a:r>
            <a:endParaRPr lang="en-US" dirty="0"/>
          </a:p>
          <a:p>
            <a:r>
              <a:rPr lang="en-US" dirty="0"/>
              <a:t>But if there are 3 or more variables it’s NP-Complete.</a:t>
            </a:r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11"/>
    </mc:Choice>
    <mc:Fallback>
      <p:transition spd="slow" advTm="57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SAT-IV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256" y="990600"/>
            <a:ext cx="8229600" cy="5135563"/>
          </a:xfrm>
        </p:spPr>
        <p:txBody>
          <a:bodyPr/>
          <a:lstStyle/>
          <a:p>
            <a:r>
              <a:rPr lang="en-US" dirty="0"/>
              <a:t>SAT is in NP.  This is easy to see.  </a:t>
            </a:r>
            <a:endParaRPr lang="en-US" dirty="0"/>
          </a:p>
          <a:p>
            <a:r>
              <a:rPr lang="en-US" dirty="0"/>
              <a:t>A certificate is an assignment of a value to each boolean variable.</a:t>
            </a:r>
            <a:endParaRPr lang="en-US" dirty="0"/>
          </a:p>
          <a:p>
            <a:r>
              <a:rPr lang="en-US" dirty="0"/>
              <a:t>Just run the boolean equation for the circuit with each variable assigned its value and see what the answer is.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33"/>
    </mc:Choice>
    <mc:Fallback>
      <p:transition spd="slow" advTm="29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Circuit-SAT is NPC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flip to circuits to follow the proof in the textbook.</a:t>
            </a:r>
            <a:endParaRPr lang="en-US" dirty="0"/>
          </a:p>
          <a:p>
            <a:r>
              <a:rPr lang="en-US" dirty="0"/>
              <a:t>But first we have to talk about “reductions”.</a:t>
            </a:r>
            <a:endParaRPr lang="en-US" dirty="0"/>
          </a:p>
          <a:p>
            <a:pPr lvl="1"/>
            <a:r>
              <a:rPr lang="en-US" dirty="0"/>
              <a:t>Reduction is the technique we will use to prove that problems are NP-Complete.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71"/>
    </mc:Choice>
    <mc:Fallback>
      <p:transition spd="slow" advTm="19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Problems here refer to either “decision problems” with Boolean answers or optimization problems recast as decision problems.</a:t>
            </a:r>
            <a:endParaRPr lang="en-US" dirty="0"/>
          </a:p>
          <a:p>
            <a:r>
              <a:rPr lang="en-US" dirty="0"/>
              <a:t>Examples:  </a:t>
            </a:r>
            <a:endParaRPr lang="en-US" dirty="0"/>
          </a:p>
          <a:p>
            <a:pPr lvl="1"/>
            <a:r>
              <a:rPr lang="en-US" dirty="0"/>
              <a:t>Is there a TSP tour (Hamiltonian cycle) of a given graph?</a:t>
            </a:r>
            <a:endParaRPr lang="en-US" dirty="0"/>
          </a:p>
          <a:p>
            <a:pPr lvl="1"/>
            <a:r>
              <a:rPr lang="en-US" dirty="0"/>
              <a:t>Is there a TSP tour of a graph with a distance of less than 50?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862"/>
    </mc:Choice>
    <mc:Fallback>
      <p:transition spd="slow" advTm="81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 of Reductions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reduction maps a problem into another problem.</a:t>
            </a:r>
            <a:endParaRPr lang="en-US" sz="1800" dirty="0"/>
          </a:p>
          <a:p>
            <a:r>
              <a:rPr lang="en-US" dirty="0"/>
              <a:t>For instance, suppose:</a:t>
            </a:r>
            <a:endParaRPr lang="en-US" dirty="0"/>
          </a:p>
          <a:p>
            <a:pPr lvl="1"/>
            <a:r>
              <a:rPr lang="en-US" dirty="0"/>
              <a:t>I want to solve problem A, and </a:t>
            </a:r>
            <a:endParaRPr lang="en-US" dirty="0"/>
          </a:p>
          <a:p>
            <a:pPr lvl="1"/>
            <a:r>
              <a:rPr lang="en-US" dirty="0"/>
              <a:t>I have a way to convert (“reduce”) it to problem B in polynomial time, and </a:t>
            </a:r>
            <a:endParaRPr lang="en-US" dirty="0"/>
          </a:p>
          <a:p>
            <a:pPr lvl="1"/>
            <a:r>
              <a:rPr lang="en-US" dirty="0"/>
              <a:t>I have a polynomial-time solution to problem B, and</a:t>
            </a:r>
            <a:endParaRPr lang="en-US" dirty="0"/>
          </a:p>
          <a:p>
            <a:pPr lvl="1"/>
            <a:r>
              <a:rPr lang="en-US" dirty="0"/>
              <a:t>I have a way to convert (“reduce”) a solution to problem B into a solution to problem A in polynomial time.</a:t>
            </a:r>
            <a:endParaRPr lang="en-US" dirty="0"/>
          </a:p>
          <a:p>
            <a:pPr lvl="2"/>
            <a:r>
              <a:rPr lang="en-US" dirty="0"/>
              <a:t>This last step is not necessary for decision problems.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56"/>
    </mc:Choice>
    <mc:Fallback>
      <p:transition spd="slow" advTm="56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 of Reductions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410200"/>
          </a:xfrm>
        </p:spPr>
        <p:txBody>
          <a:bodyPr>
            <a:normAutofit/>
          </a:bodyPr>
          <a:lstStyle/>
          <a:p>
            <a:r>
              <a:rPr lang="en-US" dirty="0"/>
              <a:t>Here’s what I can do</a:t>
            </a:r>
            <a:endParaRPr lang="en-US" sz="1800" dirty="0"/>
          </a:p>
          <a:p>
            <a:pPr lvl="1"/>
            <a:r>
              <a:rPr lang="en-US" dirty="0"/>
              <a:t>Convert problem A into problem B</a:t>
            </a:r>
            <a:endParaRPr lang="en-US" sz="1400" dirty="0"/>
          </a:p>
          <a:p>
            <a:pPr lvl="1"/>
            <a:r>
              <a:rPr lang="en-US" dirty="0"/>
              <a:t>Solve problem B</a:t>
            </a:r>
            <a:endParaRPr lang="en-US" sz="1400" dirty="0"/>
          </a:p>
          <a:p>
            <a:pPr lvl="1"/>
            <a:r>
              <a:rPr lang="en-US" dirty="0"/>
              <a:t>Map solution to problem B back into solution to problem A</a:t>
            </a:r>
            <a:endParaRPr lang="en-US" sz="1400" dirty="0"/>
          </a:p>
          <a:p>
            <a:pPr lvl="1"/>
            <a:r>
              <a:rPr lang="en-US" dirty="0"/>
              <a:t>Read off the solution to problem A</a:t>
            </a:r>
            <a:endParaRPr lang="en-US" dirty="0"/>
          </a:p>
          <a:p>
            <a:pPr lvl="2"/>
            <a:r>
              <a:rPr lang="en-US" dirty="0"/>
              <a:t>Remember, this is a </a:t>
            </a:r>
            <a:r>
              <a:rPr lang="en-US" u="sng" dirty="0"/>
              <a:t>decision</a:t>
            </a:r>
            <a:r>
              <a:rPr lang="en-US" dirty="0"/>
              <a:t> problem (has Boolean answer)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each of these steps is doable in polynomial time, the entire procedure is a polynomial time procedure.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 descr="C:\Users\steinmi\Documents\20163-Fa15\ICS340\Slides\Cormen IM_figs_pseudocode\Cormen IM_figs_pseudocode\Chapter 34\Fig-34-1.jp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695518"/>
            <a:ext cx="8774401" cy="1174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543"/>
    </mc:Choice>
    <mc:Fallback>
      <p:transition spd="slow" advTm="44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 of Reductions III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goal is to show that a number of different problems are NP-Complete by reducing them to other problems.  But to show NP-Completeness, this is done kind of backwards.</a:t>
            </a:r>
            <a:endParaRPr lang="en-US" sz="1800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07"/>
    </mc:Choice>
    <mc:Fallback>
      <p:transition spd="slow" advTm="23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 of Reductions IV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7150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To show that problem L</a:t>
            </a:r>
            <a:r>
              <a:rPr lang="en-US" baseline="-25000" dirty="0"/>
              <a:t>?</a:t>
            </a:r>
            <a:r>
              <a:rPr lang="en-US" dirty="0"/>
              <a:t> is NPC, given that problem L</a:t>
            </a:r>
            <a:r>
              <a:rPr lang="en-US" baseline="-25000" dirty="0"/>
              <a:t>C</a:t>
            </a:r>
            <a:r>
              <a:rPr lang="en-US" dirty="0"/>
              <a:t> is known to be NPC:</a:t>
            </a:r>
            <a:endParaRPr lang="en-US" sz="1800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Show L</a:t>
            </a:r>
            <a:r>
              <a:rPr lang="en-US" baseline="-25000" dirty="0"/>
              <a:t>?</a:t>
            </a:r>
            <a:r>
              <a:rPr lang="en-US" dirty="0"/>
              <a:t> is in NP</a:t>
            </a:r>
            <a:endParaRPr lang="en-US" sz="1800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Reduce a </a:t>
            </a:r>
            <a:r>
              <a:rPr lang="en-US" u="sng" dirty="0"/>
              <a:t>known</a:t>
            </a:r>
            <a:r>
              <a:rPr lang="en-US" dirty="0"/>
              <a:t> NPC problem L</a:t>
            </a:r>
            <a:r>
              <a:rPr lang="en-US" baseline="-25000" dirty="0"/>
              <a:t>C</a:t>
            </a:r>
            <a:r>
              <a:rPr lang="en-US" dirty="0"/>
              <a:t> to problem L</a:t>
            </a:r>
            <a:r>
              <a:rPr lang="en-US" baseline="-25000" dirty="0"/>
              <a:t>?</a:t>
            </a:r>
            <a:r>
              <a:rPr lang="en-US" dirty="0"/>
              <a:t> in polynomial time</a:t>
            </a:r>
            <a:endParaRPr lang="en-US" sz="1800" dirty="0"/>
          </a:p>
          <a:p>
            <a:pPr lvl="1"/>
            <a:r>
              <a:rPr lang="en-US" dirty="0"/>
              <a:t>This means that </a:t>
            </a:r>
            <a:r>
              <a:rPr lang="en-US" u="sng" dirty="0"/>
              <a:t>every</a:t>
            </a:r>
            <a:r>
              <a:rPr lang="en-US" dirty="0"/>
              <a:t> instance of L</a:t>
            </a:r>
            <a:r>
              <a:rPr lang="en-US" baseline="-25000" dirty="0"/>
              <a:t>C</a:t>
            </a:r>
            <a:r>
              <a:rPr lang="en-US" dirty="0"/>
              <a:t> has to be convertible into </a:t>
            </a:r>
            <a:r>
              <a:rPr lang="en-US" u="sng" dirty="0"/>
              <a:t>some </a:t>
            </a:r>
            <a:r>
              <a:rPr lang="en-US" dirty="0"/>
              <a:t>instance of L</a:t>
            </a:r>
            <a:r>
              <a:rPr lang="en-US" baseline="-25000" dirty="0"/>
              <a:t>?</a:t>
            </a:r>
            <a:r>
              <a:rPr lang="en-US" dirty="0"/>
              <a:t>,  but it does </a:t>
            </a:r>
            <a:r>
              <a:rPr lang="en-US" i="1" u="sng" dirty="0"/>
              <a:t>not</a:t>
            </a:r>
            <a:r>
              <a:rPr lang="en-US" dirty="0"/>
              <a:t> require that every instance of L</a:t>
            </a:r>
            <a:r>
              <a:rPr lang="en-US" baseline="-25000" dirty="0"/>
              <a:t>?</a:t>
            </a:r>
            <a:r>
              <a:rPr lang="en-US" dirty="0"/>
              <a:t> be convertible into some instance of L</a:t>
            </a:r>
            <a:r>
              <a:rPr lang="en-US" baseline="-25000" dirty="0"/>
              <a:t>C</a:t>
            </a:r>
            <a:r>
              <a:rPr lang="en-US" dirty="0"/>
              <a:t>.</a:t>
            </a:r>
            <a:endParaRPr lang="en-US" sz="1600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Show that a solution to L</a:t>
            </a:r>
            <a:r>
              <a:rPr lang="en-US" baseline="-25000" dirty="0"/>
              <a:t>?</a:t>
            </a:r>
            <a:r>
              <a:rPr lang="en-US" dirty="0"/>
              <a:t> generates a solution to L</a:t>
            </a:r>
            <a:r>
              <a:rPr lang="en-US" baseline="-25000" dirty="0"/>
              <a:t>C</a:t>
            </a:r>
            <a:r>
              <a:rPr lang="en-US" dirty="0"/>
              <a:t> in polynomial time.</a:t>
            </a:r>
            <a:endParaRPr lang="en-US" sz="1800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Show that a solution to L</a:t>
            </a:r>
            <a:r>
              <a:rPr lang="en-US" baseline="-25000" dirty="0"/>
              <a:t>C</a:t>
            </a:r>
            <a:r>
              <a:rPr lang="en-US" dirty="0"/>
              <a:t> generates a solution to L</a:t>
            </a:r>
            <a:r>
              <a:rPr lang="en-US" baseline="-25000" dirty="0"/>
              <a:t>?</a:t>
            </a:r>
            <a:r>
              <a:rPr lang="en-US" dirty="0"/>
              <a:t> in polynomial time.</a:t>
            </a:r>
            <a:endParaRPr lang="en-US" sz="1800" dirty="0"/>
          </a:p>
          <a:p>
            <a:r>
              <a:rPr lang="en-US" dirty="0"/>
              <a:t>Then, if you found a polynomial-time solution to L</a:t>
            </a:r>
            <a:r>
              <a:rPr lang="en-US" baseline="-25000" dirty="0"/>
              <a:t>?</a:t>
            </a:r>
            <a:r>
              <a:rPr lang="en-US" dirty="0"/>
              <a:t>, you could use it to get a polynomial-time solution to L</a:t>
            </a:r>
            <a:r>
              <a:rPr lang="en-US" baseline="-25000" dirty="0"/>
              <a:t>C</a:t>
            </a:r>
            <a:r>
              <a:rPr lang="en-US" dirty="0"/>
              <a:t>.  So L</a:t>
            </a:r>
            <a:r>
              <a:rPr lang="en-US" baseline="-25000" dirty="0"/>
              <a:t>?</a:t>
            </a:r>
            <a:r>
              <a:rPr lang="en-US" dirty="0"/>
              <a:t> is at least as hard as L</a:t>
            </a:r>
            <a:r>
              <a:rPr lang="en-US" baseline="-25000" dirty="0"/>
              <a:t>C</a:t>
            </a:r>
            <a:r>
              <a:rPr lang="en-US" dirty="0"/>
              <a:t>, so L</a:t>
            </a:r>
            <a:r>
              <a:rPr lang="en-US" baseline="-25000" dirty="0"/>
              <a:t>?</a:t>
            </a:r>
            <a:r>
              <a:rPr lang="en-US" dirty="0"/>
              <a:t> is NPC.</a:t>
            </a:r>
            <a:endParaRPr lang="en-US" sz="18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459"/>
    </mc:Choice>
    <mc:Fallback>
      <p:transition spd="slow" advTm="140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Circuit-SAT is NPC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410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Consider what it means for a program to execute.</a:t>
            </a:r>
            <a:endParaRPr lang="en-US" dirty="0"/>
          </a:p>
          <a:p>
            <a:pPr lvl="1"/>
            <a:r>
              <a:rPr lang="en-US" dirty="0"/>
              <a:t>A program is stored as a sequence of instructions.</a:t>
            </a:r>
            <a:endParaRPr lang="en-US" dirty="0"/>
          </a:p>
          <a:p>
            <a:pPr lvl="1"/>
            <a:r>
              <a:rPr lang="en-US" dirty="0"/>
              <a:t>An instruction has an operation and some addresses to operate on.</a:t>
            </a:r>
            <a:endParaRPr lang="en-US" dirty="0"/>
          </a:p>
          <a:p>
            <a:pPr lvl="1"/>
            <a:r>
              <a:rPr lang="en-US" dirty="0"/>
              <a:t>A program counter keeps track of where the program is.</a:t>
            </a:r>
            <a:endParaRPr lang="en-US" dirty="0"/>
          </a:p>
          <a:p>
            <a:r>
              <a:rPr lang="en-US" dirty="0"/>
              <a:t>The entire state of the computation is in memory</a:t>
            </a:r>
            <a:endParaRPr lang="en-US" dirty="0"/>
          </a:p>
          <a:p>
            <a:pPr lvl="1"/>
            <a:r>
              <a:rPr lang="en-US" dirty="0"/>
              <a:t>If you have enough memory.  If not, buy some more!</a:t>
            </a:r>
            <a:endParaRPr lang="en-US" dirty="0"/>
          </a:p>
          <a:p>
            <a:pPr lvl="1"/>
            <a:r>
              <a:rPr lang="en-US" dirty="0"/>
              <a:t>Call this a </a:t>
            </a:r>
            <a:r>
              <a:rPr lang="en-US" i="1" dirty="0"/>
              <a:t>configuration</a:t>
            </a:r>
            <a:r>
              <a:rPr lang="en-US" dirty="0"/>
              <a:t> of the program.</a:t>
            </a:r>
            <a:endParaRPr lang="en-US" dirty="0"/>
          </a:p>
          <a:p>
            <a:r>
              <a:rPr lang="en-US" dirty="0"/>
              <a:t>This memory configuration is modified whenever an instruction is executed.</a:t>
            </a:r>
            <a:endParaRPr lang="en-US" dirty="0"/>
          </a:p>
          <a:p>
            <a:r>
              <a:rPr lang="en-US" dirty="0"/>
              <a:t>The hardware that drives these changes is a boolean circuit.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233"/>
    </mc:Choice>
    <mc:Fallback>
      <p:transition spd="slow" advTm="78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Circuit-SAT is NPC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 problem in NP (let L be any language in NP, formally)</a:t>
            </a:r>
            <a:endParaRPr lang="en-US" dirty="0"/>
          </a:p>
          <a:p>
            <a:pPr lvl="1"/>
            <a:r>
              <a:rPr lang="en-US" dirty="0"/>
              <a:t>Then there is an algorithm A that verifies any solution to an instance of L.  Suppose A has worst-case running time T(n) = O(</a:t>
            </a:r>
            <a:r>
              <a:rPr lang="en-US" dirty="0" err="1"/>
              <a:t>n</a:t>
            </a:r>
            <a:r>
              <a:rPr lang="en-US" baseline="30000" dirty="0" err="1"/>
              <a:t>k</a:t>
            </a:r>
            <a:r>
              <a:rPr lang="en-US" dirty="0"/>
              <a:t>).</a:t>
            </a:r>
            <a:endParaRPr lang="en-US" dirty="0"/>
          </a:p>
          <a:p>
            <a:r>
              <a:rPr lang="en-US" dirty="0"/>
              <a:t>The proof gives a polynomial time reduction algorithm F that computes a reduction f that maps every binary string x to a circuit C=f(x) such that </a:t>
            </a:r>
            <a:r>
              <a:rPr lang="en-US" dirty="0" err="1"/>
              <a:t>x</a:t>
            </a:r>
            <a:r>
              <a:rPr lang="en-US" dirty="0" err="1">
                <a:sym typeface="Symbol" panose="05050102010706020507"/>
              </a:rPr>
              <a:t>L</a:t>
            </a:r>
            <a:r>
              <a:rPr lang="en-US" dirty="0">
                <a:sym typeface="Symbol" panose="05050102010706020507"/>
              </a:rPr>
              <a:t> if and only if C </a:t>
            </a:r>
            <a:r>
              <a:rPr lang="en-US" dirty="0"/>
              <a:t> Circuit-SAT</a:t>
            </a:r>
            <a:r>
              <a:rPr lang="en-US" dirty="0">
                <a:sym typeface="Symbol" panose="05050102010706020507"/>
              </a:rPr>
              <a:t> </a:t>
            </a:r>
            <a:r>
              <a:rPr lang="en-US" dirty="0"/>
              <a:t> </a:t>
            </a:r>
            <a:endParaRPr lang="en-US" dirty="0"/>
          </a:p>
          <a:p>
            <a:r>
              <a:rPr lang="en-US" dirty="0"/>
              <a:t>Choose k big enough so that T(n) = O(</a:t>
            </a:r>
            <a:r>
              <a:rPr lang="en-US" dirty="0" err="1"/>
              <a:t>n</a:t>
            </a:r>
            <a:r>
              <a:rPr lang="en-US" baseline="30000" dirty="0" err="1"/>
              <a:t>k</a:t>
            </a:r>
            <a:r>
              <a:rPr lang="en-US" dirty="0"/>
              <a:t>) and the certificate is also length O(</a:t>
            </a:r>
            <a:r>
              <a:rPr lang="en-US" dirty="0" err="1"/>
              <a:t>n</a:t>
            </a:r>
            <a:r>
              <a:rPr lang="en-US" baseline="30000" dirty="0" err="1"/>
              <a:t>k</a:t>
            </a:r>
            <a:r>
              <a:rPr lang="en-US" dirty="0"/>
              <a:t>).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553"/>
    </mc:Choice>
    <mc:Fallback>
      <p:transition spd="slow" advTm="62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initial comment…</a:t>
            </a:r>
            <a:endParaRPr lang="en-US" dirty="0"/>
          </a:p>
          <a:p>
            <a:r>
              <a:rPr lang="en-US" dirty="0"/>
              <a:t>The complexity of an algorithm may depend on its encoding.  </a:t>
            </a:r>
            <a:endParaRPr lang="en-US" dirty="0"/>
          </a:p>
          <a:p>
            <a:pPr lvl="1"/>
            <a:r>
              <a:rPr lang="en-US" dirty="0"/>
              <a:t>Arithmetic is slower in unary than in binary.</a:t>
            </a:r>
            <a:endParaRPr lang="en-US" dirty="0"/>
          </a:p>
          <a:p>
            <a:r>
              <a:rPr lang="en-US" dirty="0"/>
              <a:t>We will assume a “reasonable” binary encoding for all the problems we discuss.</a:t>
            </a:r>
            <a:endParaRPr lang="en-US" dirty="0"/>
          </a:p>
          <a:p>
            <a:r>
              <a:rPr lang="en-US" dirty="0"/>
              <a:t>That is the encoding uses the </a:t>
            </a:r>
            <a:r>
              <a:rPr lang="en-US" i="1" dirty="0"/>
              <a:t>alphabet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 = {0,1}.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249"/>
    </mc:Choice>
    <mc:Fallback>
      <p:transition spd="slow" advTm="77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Language </a:t>
            </a:r>
            <a:r>
              <a:rPr lang="en-US" dirty="0"/>
              <a:t>over an encoding </a:t>
            </a:r>
            <a:r>
              <a:rPr lang="en-US" dirty="0">
                <a:sym typeface="Symbol" panose="05050102010706020507" pitchFamily="18" charset="2"/>
              </a:rPr>
              <a:t> is a set of strings within that encoding.  </a:t>
            </a:r>
            <a:endParaRPr lang="en-US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For instance, if  = {0,1} (binary encoding), then the language of all strings ending is 0 is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dirty="0">
                <a:sym typeface="Symbol" panose="05050102010706020507" pitchFamily="18" charset="2"/>
              </a:rPr>
              <a:t>L = {0, 00, 10, 000, 010, 100, 110, 0000, … }</a:t>
            </a:r>
            <a:endParaRPr lang="en-US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All solutions to algorithmic problems can (somehow) be expressed as a language.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157"/>
    </mc:Choice>
    <mc:Fallback>
      <p:transition spd="slow" advTm="781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 is the set of decision (“search”) problems for which there are known to be polynomial time solution algorithms.  </a:t>
            </a:r>
            <a:endParaRPr lang="en-US" dirty="0"/>
          </a:p>
          <a:p>
            <a:r>
              <a:rPr lang="en-US" dirty="0"/>
              <a:t>This is what we’ve been studying all semester.</a:t>
            </a:r>
            <a:endParaRPr lang="en-US" dirty="0"/>
          </a:p>
          <a:p>
            <a:r>
              <a:rPr lang="en-US" dirty="0"/>
              <a:t>More formally, let L be a language with alphabet </a:t>
            </a:r>
            <a:r>
              <a:rPr lang="el-GR" dirty="0"/>
              <a:t>Σ</a:t>
            </a:r>
            <a:r>
              <a:rPr lang="en-US" dirty="0"/>
              <a:t> = {0,1}.  </a:t>
            </a:r>
            <a:endParaRPr lang="en-US" dirty="0"/>
          </a:p>
          <a:p>
            <a:r>
              <a:rPr lang="en-US" dirty="0"/>
              <a:t>P = { L </a:t>
            </a:r>
            <a:r>
              <a:rPr lang="en-US" dirty="0">
                <a:sym typeface="Symbol" panose="05050102010706020507"/>
              </a:rPr>
              <a:t> {0,1}* : there exists an algorithm A that decides L in polynomial time. }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{0,1}* means </a:t>
            </a:r>
            <a:r>
              <a:rPr lang="en-US" dirty="0" err="1">
                <a:sym typeface="Symbol" panose="05050102010706020507"/>
              </a:rPr>
              <a:t>bitstrings</a:t>
            </a:r>
            <a:r>
              <a:rPr lang="en-US" dirty="0">
                <a:sym typeface="Symbol" panose="05050102010706020507"/>
              </a:rPr>
              <a:t> of size 0 or more.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355"/>
    </mc:Choice>
    <mc:Fallback>
      <p:transition spd="slow" advTm="157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NP is the set of problems that are verifiable in polynomial time.  </a:t>
            </a:r>
            <a:endParaRPr lang="en-US" dirty="0"/>
          </a:p>
          <a:p>
            <a:pPr lvl="1"/>
            <a:r>
              <a:rPr lang="en-US" dirty="0"/>
              <a:t>NP stands for “nondeterministic polynomial”</a:t>
            </a:r>
            <a:endParaRPr lang="en-US" dirty="0"/>
          </a:p>
          <a:p>
            <a:r>
              <a:rPr lang="en-US" dirty="0"/>
              <a:t>If there is a problem Q, and we claim that an instance I of the problem Q has a solution C, then Q is in NP if you can verify in polynomial time that C solves I.</a:t>
            </a:r>
            <a:endParaRPr lang="en-US" dirty="0"/>
          </a:p>
          <a:p>
            <a:pPr lvl="1"/>
            <a:r>
              <a:rPr lang="en-US" dirty="0"/>
              <a:t>C is called the </a:t>
            </a:r>
            <a:r>
              <a:rPr lang="en-US" i="1" dirty="0"/>
              <a:t>certificate</a:t>
            </a:r>
            <a:r>
              <a:rPr lang="en-US" dirty="0"/>
              <a:t> for instance I of Q.</a:t>
            </a:r>
            <a:endParaRPr lang="en-US" dirty="0"/>
          </a:p>
          <a:p>
            <a:r>
              <a:rPr lang="en-US" dirty="0"/>
              <a:t>This is usually pretty easy to see.  Most verifications are really quick.</a:t>
            </a:r>
            <a:endParaRPr lang="en-US" dirty="0"/>
          </a:p>
          <a:p>
            <a:r>
              <a:rPr lang="en-US" dirty="0"/>
              <a:t>Not all problems are known to be in NP.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507"/>
    </mc:Choice>
    <mc:Fallback>
      <p:transition spd="slow" advTm="156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Suppose that I tell you there is a TSP tour of the following 5 cities of length 3516 miles.</a:t>
            </a:r>
            <a:endParaRPr lang="en-US" dirty="0"/>
          </a:p>
          <a:p>
            <a:pPr lvl="1"/>
            <a:r>
              <a:rPr lang="en-US" dirty="0"/>
              <a:t>Note that this is a decision problem.</a:t>
            </a:r>
            <a:endParaRPr lang="en-US" dirty="0"/>
          </a:p>
          <a:p>
            <a:r>
              <a:rPr lang="en-US" dirty="0"/>
              <a:t>I claim that the tour C</a:t>
            </a:r>
            <a:r>
              <a:rPr lang="en-US" dirty="0">
                <a:sym typeface="Wingdings" panose="05000000000000000000" pitchFamily="2" charset="2"/>
              </a:rPr>
              <a:t>HKMPC has length 3516.  This is the a </a:t>
            </a:r>
            <a:r>
              <a:rPr lang="en-US" i="1" dirty="0">
                <a:sym typeface="Wingdings" panose="05000000000000000000" pitchFamily="2" charset="2"/>
              </a:rPr>
              <a:t>certificate.</a:t>
            </a:r>
            <a:endParaRPr lang="en-US" dirty="0"/>
          </a:p>
          <a:p>
            <a:pPr lvl="1"/>
            <a:r>
              <a:rPr lang="en-US" dirty="0"/>
              <a:t>You can easily verify this in polynomial time.</a:t>
            </a:r>
            <a:endParaRPr lang="en-US" dirty="0"/>
          </a:p>
          <a:p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~               Val    C    H    K    M    P  </a:t>
            </a:r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Cleveland     41.28    ~ 1114  700  630  360</a:t>
            </a:r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Houston       29.45 1114    ~  644 1056 1341</a:t>
            </a:r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KansasCity</a:t>
            </a:r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    39.05  700  644    ~  413 1039</a:t>
            </a:r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Minneapolis   44.58  630 1056  413    ~  985</a:t>
            </a:r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Philadelphia  39.57  360 1341 1039  985    ~</a:t>
            </a:r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577"/>
    </mc:Choice>
    <mc:Fallback>
      <p:transition spd="slow" advTm="46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NP, Formally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idea is that you have a language L (a problem) and an instance x of that problem.  Let y denote a solution to instance x, and A be a verification algorithm.</a:t>
            </a:r>
            <a:endParaRPr lang="en-US" dirty="0"/>
          </a:p>
          <a:p>
            <a:r>
              <a:rPr lang="en-US" dirty="0"/>
              <a:t>Then NP is defined as follows:  L </a:t>
            </a:r>
            <a:r>
              <a:rPr lang="en-US" dirty="0">
                <a:sym typeface="Symbol" panose="05050102010706020507"/>
              </a:rPr>
              <a:t> NP if L = { x  {0,1}* : there exists a certificate y with |y| = O(|</a:t>
            </a:r>
            <a:r>
              <a:rPr lang="en-US" dirty="0" err="1">
                <a:sym typeface="Symbol" panose="05050102010706020507"/>
              </a:rPr>
              <a:t>x|</a:t>
            </a:r>
            <a:r>
              <a:rPr lang="en-US" baseline="30000" dirty="0" err="1">
                <a:sym typeface="Symbol" panose="05050102010706020507"/>
              </a:rPr>
              <a:t>c</a:t>
            </a:r>
            <a:r>
              <a:rPr lang="en-US" dirty="0">
                <a:sym typeface="Symbol" panose="05050102010706020507"/>
              </a:rPr>
              <a:t>) such that A(</a:t>
            </a:r>
            <a:r>
              <a:rPr lang="en-US" dirty="0" err="1">
                <a:sym typeface="Symbol" panose="05050102010706020507"/>
              </a:rPr>
              <a:t>x,y</a:t>
            </a:r>
            <a:r>
              <a:rPr lang="en-US" dirty="0">
                <a:sym typeface="Symbol" panose="05050102010706020507"/>
              </a:rPr>
              <a:t>) = 1 }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C is a constant here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A(</a:t>
            </a:r>
            <a:r>
              <a:rPr lang="en-US" dirty="0" err="1">
                <a:sym typeface="Symbol" panose="05050102010706020507"/>
              </a:rPr>
              <a:t>x,y</a:t>
            </a:r>
            <a:r>
              <a:rPr lang="en-US" dirty="0">
                <a:sym typeface="Symbol" panose="05050102010706020507"/>
              </a:rPr>
              <a:t>) = 1 means that A verifies that y is a solution to x.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For instance, L could be the spanning tree problem, x could be a specific graph, and y could be a spanning tree of that specific graph.</a:t>
            </a:r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580"/>
    </mc:Choice>
    <mc:Fallback>
      <p:transition spd="slow" advTm="106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Co-NP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Co-NP is the class of problems whose complements are in NP.</a:t>
            </a:r>
            <a:endParaRPr lang="en-US" dirty="0"/>
          </a:p>
          <a:p>
            <a:r>
              <a:rPr lang="en-US" dirty="0"/>
              <a:t>Example:  TSP-Tour </a:t>
            </a:r>
            <a:r>
              <a:rPr lang="en-US" dirty="0">
                <a:sym typeface="Symbol" panose="05050102010706020507"/>
              </a:rPr>
              <a:t> NP  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This means that if you show me how to do a TSP tour, giving me the exact cities in the exact order, I can verify in polynomial time that it works.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!TSP-Tour is then in co-NP, because it’s the complement of TSP-Tour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!TSP-Tour is the problem of verifying in polynomial time that there is </a:t>
            </a:r>
            <a:r>
              <a:rPr lang="en-US" u="sng" dirty="0">
                <a:sym typeface="Symbol" panose="05050102010706020507"/>
              </a:rPr>
              <a:t>no</a:t>
            </a:r>
            <a:r>
              <a:rPr lang="en-US" dirty="0">
                <a:sym typeface="Symbol" panose="05050102010706020507"/>
              </a:rPr>
              <a:t> TSP tour for a given set of cities.</a:t>
            </a:r>
            <a:endParaRPr lang="en-US" dirty="0">
              <a:sym typeface="Symbol" panose="05050102010706020507"/>
            </a:endParaRPr>
          </a:p>
          <a:p>
            <a:pPr lvl="2"/>
            <a:r>
              <a:rPr lang="en-US" dirty="0">
                <a:sym typeface="Symbol" panose="05050102010706020507"/>
              </a:rPr>
              <a:t>This seems intuitively harder than TSP-Tour</a:t>
            </a:r>
            <a:endParaRPr lang="en-US" dirty="0">
              <a:sym typeface="Symbol" panose="05050102010706020507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510"/>
    </mc:Choice>
    <mc:Fallback>
      <p:transition spd="slow" advTm="865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8484</Words>
  <Application>WPS Presentation</Application>
  <PresentationFormat>On-screen Show (4:3)</PresentationFormat>
  <Paragraphs>213</Paragraphs>
  <Slides>25</Slides>
  <Notes>0</Notes>
  <HiddenSlides>0</HiddenSlides>
  <MMClips>71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Arial</vt:lpstr>
      <vt:lpstr>SimSun</vt:lpstr>
      <vt:lpstr>Wingdings</vt:lpstr>
      <vt:lpstr>Symbol</vt:lpstr>
      <vt:lpstr>Symbol</vt:lpstr>
      <vt:lpstr>Courier New</vt:lpstr>
      <vt:lpstr>Calibri</vt:lpstr>
      <vt:lpstr>Microsoft YaHei</vt:lpstr>
      <vt:lpstr>Arial Unicode MS</vt:lpstr>
      <vt:lpstr>Office Theme</vt:lpstr>
      <vt:lpstr>Custom Design</vt:lpstr>
      <vt:lpstr>Data Structures and Algorithms: NP-Completeness</vt:lpstr>
      <vt:lpstr>Decision Problems</vt:lpstr>
      <vt:lpstr>Encoding</vt:lpstr>
      <vt:lpstr>Language</vt:lpstr>
      <vt:lpstr>P</vt:lpstr>
      <vt:lpstr>NP</vt:lpstr>
      <vt:lpstr>NP Example</vt:lpstr>
      <vt:lpstr>NP, Formally</vt:lpstr>
      <vt:lpstr>Co-NP</vt:lpstr>
      <vt:lpstr>P vs NP</vt:lpstr>
      <vt:lpstr>P vs NP - Possibilities</vt:lpstr>
      <vt:lpstr>NP-Completeness</vt:lpstr>
      <vt:lpstr>NP-Completeness – we think</vt:lpstr>
      <vt:lpstr>Undecidability</vt:lpstr>
      <vt:lpstr>Canonical NP-Complete Problem - SAT</vt:lpstr>
      <vt:lpstr>SAT-II</vt:lpstr>
      <vt:lpstr>SAT-III</vt:lpstr>
      <vt:lpstr>SAT-IV</vt:lpstr>
      <vt:lpstr>Circuit-SAT is NPC</vt:lpstr>
      <vt:lpstr>Theory of Reductions I</vt:lpstr>
      <vt:lpstr>Theory of Reductions II</vt:lpstr>
      <vt:lpstr>Theory of Reductions III</vt:lpstr>
      <vt:lpstr>Theory of Reductions IV</vt:lpstr>
      <vt:lpstr>Circuit-SAT is NPC (I)</vt:lpstr>
      <vt:lpstr>Circuit-SAT is NPC II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206</cp:revision>
  <cp:lastPrinted>2017-04-12T21:06:00Z</cp:lastPrinted>
  <dcterms:created xsi:type="dcterms:W3CDTF">2015-02-02T20:26:00Z</dcterms:created>
  <dcterms:modified xsi:type="dcterms:W3CDTF">2021-05-07T03:26:13Z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